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5" r:id="rId5"/>
    <p:sldId id="259" r:id="rId6"/>
    <p:sldId id="262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60" r:id="rId16"/>
    <p:sldId id="261" r:id="rId17"/>
    <p:sldId id="263" r:id="rId18"/>
    <p:sldId id="275" r:id="rId19"/>
    <p:sldId id="274" r:id="rId20"/>
    <p:sldId id="276" r:id="rId21"/>
    <p:sldId id="264" r:id="rId2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6905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E5F10-FDC0-4051-8A68-5F7E13772162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45FE9-C5B3-4F77-9843-7BFDFD7CC9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609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D0D44-3EF6-400A-9306-21A4E4622CB0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1720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Faça um Hemograma completo de sua empresa</a:t>
            </a:r>
            <a:b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t-BR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Começe</a:t>
            </a:r>
            <a: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pela organização interna</a:t>
            </a:r>
            <a:b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"Comandar muitos é o mesmo que comandar poucos. Tudo é uma questão de organização." Sun </a:t>
            </a:r>
            <a:r>
              <a:rPr lang="pt-BR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Tzu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D0D44-3EF6-400A-9306-21A4E4622CB0}" type="slidenum">
              <a:rPr lang="pt-BR" smtClean="0"/>
              <a:pPr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0448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Faça um Hemograma completo de sua empresa</a:t>
            </a:r>
            <a:b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t-BR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Começe</a:t>
            </a:r>
            <a: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pela organização interna</a:t>
            </a:r>
            <a:b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t-BR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"Comandar muitos é o mesmo que comandar poucos. Tudo é uma questão de organização." Sun </a:t>
            </a:r>
            <a:r>
              <a:rPr lang="pt-BR" sz="1200" b="0" i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Tzu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D0D44-3EF6-400A-9306-21A4E4622CB0}" type="slidenum">
              <a:rPr lang="pt-BR" smtClean="0"/>
              <a:pPr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7439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4621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4837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677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758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314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428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160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672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264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9700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4338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66AEFA-55AC-49FC-ACA3-BFB4CBE056DE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960F-C770-40B6-BEDD-F30520D986B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73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Valmir@q21.com.b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17ECB55-1937-484F-8450-6F1FB3EB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pt-BR" dirty="0"/>
            </a:br>
            <a:r>
              <a:rPr lang="pt-BR" dirty="0"/>
              <a:t>             </a:t>
            </a:r>
            <a:br>
              <a:rPr lang="pt-BR" dirty="0"/>
            </a:br>
            <a:br>
              <a:rPr lang="pt-BR" dirty="0"/>
            </a:br>
            <a:br>
              <a:rPr lang="pt-BR" dirty="0"/>
            </a:br>
            <a:br>
              <a:rPr lang="pt-BR" dirty="0"/>
            </a:br>
            <a:br>
              <a:rPr lang="pt-BR" dirty="0"/>
            </a:br>
            <a:br>
              <a:rPr lang="pt-BR" dirty="0"/>
            </a:br>
            <a:br>
              <a:rPr lang="pt-BR" dirty="0"/>
            </a:br>
            <a:r>
              <a:rPr lang="pt-BR" dirty="0"/>
              <a:t>GESTÃO TRIBUTÁRIA COMO FATOR DE COMPETITIVIDADE EMPRESARIAL</a:t>
            </a:r>
            <a:br>
              <a:rPr lang="pt-BR" sz="2700" b="1" i="1" dirty="0"/>
            </a:br>
            <a:br>
              <a:rPr lang="pt-BR" dirty="0"/>
            </a:br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B44D2720-A3E5-4734-840C-D23164A5D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902" y="3578225"/>
            <a:ext cx="4670195" cy="2598738"/>
          </a:xfrm>
        </p:spPr>
      </p:pic>
    </p:spTree>
    <p:extLst>
      <p:ext uri="{BB962C8B-B14F-4D97-AF65-F5344CB8AC3E}">
        <p14:creationId xmlns:p14="http://schemas.microsoft.com/office/powerpoint/2010/main" val="1699787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290215"/>
            <a:ext cx="11160125" cy="627757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35946" y="1702668"/>
            <a:ext cx="7869085" cy="1209014"/>
          </a:xfrm>
        </p:spPr>
        <p:txBody>
          <a:bodyPr>
            <a:normAutofit/>
          </a:bodyPr>
          <a:lstStyle/>
          <a:p>
            <a:r>
              <a:rPr lang="pt-BR" sz="4394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Tudo no escuro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35945" y="2993058"/>
            <a:ext cx="4907742" cy="2827206"/>
          </a:xfrm>
        </p:spPr>
        <p:txBody>
          <a:bodyPr>
            <a:normAutofit/>
          </a:bodyPr>
          <a:lstStyle/>
          <a:p>
            <a:r>
              <a:rPr lang="pt-BR" sz="3662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contabilidade é a luz que te guiara</a:t>
            </a:r>
          </a:p>
          <a:p>
            <a:endParaRPr lang="pt-BR" sz="3662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389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15" y="0"/>
            <a:ext cx="9127773" cy="6858000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7896202" y="6165306"/>
            <a:ext cx="2582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Valmir Rodrigues da Silva</a:t>
            </a:r>
          </a:p>
          <a:p>
            <a:pPr algn="r"/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889246" y="1627343"/>
            <a:ext cx="65841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spc="-15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NÃO ROTULE A TRIBUTAÇÃO DE SUA EMPRESA!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1889244" y="3645024"/>
            <a:ext cx="7416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Faça cálculos, organize-se, faça a contabilidade de sua empresa, e assim, com certeza, você fará a opção certa de tributação e não correrá riscos!</a:t>
            </a:r>
          </a:p>
          <a:p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65544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291783"/>
            <a:ext cx="11162917" cy="627600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347612" y="566360"/>
            <a:ext cx="741317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57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Medium" panose="02000604030000020004" pitchFamily="50" charset="0"/>
              </a:rPr>
              <a:t>COMPARATIVO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570" y="1306340"/>
            <a:ext cx="9834860" cy="468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89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291783"/>
            <a:ext cx="11162917" cy="627600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347612" y="566360"/>
            <a:ext cx="741317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57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Medium" panose="02000604030000020004" pitchFamily="50" charset="0"/>
              </a:rPr>
              <a:t>COMPARATIVO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570" y="1310320"/>
            <a:ext cx="9834860" cy="423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585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291783"/>
            <a:ext cx="11162917" cy="6276002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3347612" y="566360"/>
            <a:ext cx="741317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570" dirty="0">
                <a:solidFill>
                  <a:schemeClr val="tx1">
                    <a:lumMod val="75000"/>
                    <a:lumOff val="25000"/>
                  </a:schemeClr>
                </a:solidFill>
                <a:latin typeface="Gotham Medium" panose="02000604030000020004" pitchFamily="50" charset="0"/>
              </a:rPr>
              <a:t>COMPARATIVO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3720" y="1655137"/>
            <a:ext cx="10084560" cy="228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20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CBED794-4B4D-455E-BCCE-E1D6F5D05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           </a:t>
            </a:r>
            <a:br>
              <a:rPr lang="pt-BR" dirty="0"/>
            </a:br>
            <a:r>
              <a:rPr lang="pt-BR" dirty="0"/>
              <a:t>            </a:t>
            </a:r>
            <a:r>
              <a:rPr lang="pt-BR" sz="4000" dirty="0"/>
              <a:t>Falta de amadurecimento dos empresários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A2C0F9A5-F90F-49E4-B371-7CBB96EF14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719442"/>
          </a:xfrm>
        </p:spPr>
        <p:txBody>
          <a:bodyPr/>
          <a:lstStyle/>
          <a:p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E2314654-490B-4D55-9845-1E64B7DF221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803" y="2505075"/>
            <a:ext cx="4343757" cy="3684588"/>
          </a:xfrm>
        </p:spPr>
      </p:pic>
      <p:sp>
        <p:nvSpPr>
          <p:cNvPr id="10" name="Espaço Reservado para Texto 9">
            <a:extLst>
              <a:ext uri="{FF2B5EF4-FFF2-40B4-BE49-F238E27FC236}">
                <a16:creationId xmlns:a16="http://schemas.microsoft.com/office/drawing/2014/main" id="{2ADEDD73-0485-46C1-BD8F-8499210BC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11" name="Espaço Reservado para Conteúdo 10">
            <a:extLst>
              <a:ext uri="{FF2B5EF4-FFF2-40B4-BE49-F238E27FC236}">
                <a16:creationId xmlns:a16="http://schemas.microsoft.com/office/drawing/2014/main" id="{D34D6256-78E6-4E58-9DA7-AAE55018ABA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pt-BR" dirty="0"/>
              <a:t>Criança só tem consciência de todos os seus atos com o amadurecimento do cérebro.</a:t>
            </a:r>
          </a:p>
          <a:p>
            <a:r>
              <a:rPr lang="pt-BR" dirty="0"/>
              <a:t>Como está o cérebro dos empresários?</a:t>
            </a:r>
          </a:p>
          <a:p>
            <a:r>
              <a:rPr lang="pt-BR" dirty="0"/>
              <a:t>E o nosso Cérebro enquanto profissionais da contabilidade?</a:t>
            </a:r>
          </a:p>
        </p:txBody>
      </p:sp>
    </p:spTree>
    <p:extLst>
      <p:ext uri="{BB962C8B-B14F-4D97-AF65-F5344CB8AC3E}">
        <p14:creationId xmlns:p14="http://schemas.microsoft.com/office/powerpoint/2010/main" val="3990592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390F89D1-BBE9-40F4-9410-29CA0AFEE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NOVO MODELO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DF71800-7BFF-4EAE-B555-F1FF84323B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0" dirty="0"/>
              <a:t>Significado da palavra Lucro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DB29E662-4622-433E-AF09-0945E3D450B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t-BR" dirty="0"/>
          </a:p>
          <a:p>
            <a:endParaRPr lang="pt-BR" dirty="0"/>
          </a:p>
          <a:p>
            <a:r>
              <a:rPr lang="pt-BR" dirty="0"/>
              <a:t>Ganho auferido durante uma operação comercial ou no exercício de uma atividade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B76D5571-376D-412D-91B7-53368D2A6B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BR" dirty="0"/>
              <a:t>Significado contábil da palavra SUCESSO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2FCBE017-71E8-447A-BC71-A9B4227CCD1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pt-BR" dirty="0"/>
          </a:p>
          <a:p>
            <a:r>
              <a:rPr lang="pt-BR" dirty="0"/>
              <a:t>Lucro de um negócio, com + rendimentos e (-) menos erros, SEM RISCO.</a:t>
            </a:r>
          </a:p>
        </p:txBody>
      </p:sp>
    </p:spTree>
    <p:extLst>
      <p:ext uri="{BB962C8B-B14F-4D97-AF65-F5344CB8AC3E}">
        <p14:creationId xmlns:p14="http://schemas.microsoft.com/office/powerpoint/2010/main" val="1463009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6C4ABEF-C2A7-4EA7-8F1E-A80E46B7A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           </a:t>
            </a:r>
            <a:br>
              <a:rPr lang="pt-BR" dirty="0"/>
            </a:br>
            <a:r>
              <a:rPr lang="pt-BR" dirty="0"/>
              <a:t>            </a:t>
            </a:r>
            <a:r>
              <a:rPr lang="pt-BR" sz="4000" dirty="0"/>
              <a:t>Só teremos o sucesso que tanto queremos se:</a:t>
            </a:r>
          </a:p>
        </p:txBody>
      </p:sp>
      <p:graphicFrame>
        <p:nvGraphicFramePr>
          <p:cNvPr id="7" name="Espaço Reservado para Conteúdo 6">
            <a:extLst>
              <a:ext uri="{FF2B5EF4-FFF2-40B4-BE49-F238E27FC236}">
                <a16:creationId xmlns:a16="http://schemas.microsoft.com/office/drawing/2014/main" id="{18F53472-F9AD-4857-8C55-FCB1A2FE9C7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63209"/>
              </p:ext>
            </p:extLst>
          </p:nvPr>
        </p:nvGraphicFramePr>
        <p:xfrm>
          <a:off x="556591" y="1852130"/>
          <a:ext cx="10151166" cy="473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Acrobat Document" r:id="rId4" imgW="8019753" imgH="5666954" progId="AcroExch.Document.DC">
                  <p:embed/>
                </p:oleObj>
              </mc:Choice>
              <mc:Fallback>
                <p:oleObj name="Acrobat Document" r:id="rId4" imgW="8019753" imgH="5666954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6591" y="1852130"/>
                        <a:ext cx="10151166" cy="473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6094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15" y="0"/>
            <a:ext cx="9127773" cy="6858000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960846" y="4729856"/>
            <a:ext cx="8686800" cy="1774550"/>
          </a:xfrm>
        </p:spPr>
        <p:txBody>
          <a:bodyPr>
            <a:noAutofit/>
          </a:bodyPr>
          <a:lstStyle/>
          <a:p>
            <a:r>
              <a:rPr lang="pt-BR" sz="36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Verifique se a tributação atual é a melhor opção, ou se pode melhorar reduzindo o impacto tributário sobre o negócio.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919536" y="332656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Faça </a:t>
            </a:r>
            <a:r>
              <a:rPr lang="pt-BR" sz="4000" b="1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EXAME</a:t>
            </a:r>
            <a:r>
              <a:rPr lang="pt-BR" sz="40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completo, </a:t>
            </a:r>
            <a:br>
              <a:rPr lang="pt-BR" sz="40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0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você de sua empresa, e de seu </a:t>
            </a:r>
            <a:r>
              <a:rPr lang="pt-BR" sz="4000" b="1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</a:t>
            </a:r>
            <a:r>
              <a:rPr lang="pt-BR" sz="40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4000" dirty="0">
              <a:solidFill>
                <a:srgbClr val="3C8396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919536" y="2475873"/>
            <a:ext cx="84249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dirty="0">
                <a:ln w="31550" cmpd="sng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Comece pela </a:t>
            </a:r>
            <a:br>
              <a:rPr lang="pt-BR" sz="6600" dirty="0">
                <a:ln w="31550" cmpd="sng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</a:br>
            <a:r>
              <a:rPr lang="pt-BR" sz="6600" dirty="0">
                <a:ln w="31550" cmpd="sng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organização interna.</a:t>
            </a:r>
            <a:endParaRPr lang="pt-BR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534390"/>
      </p:ext>
    </p:extLst>
  </p:cSld>
  <p:clrMapOvr>
    <a:masterClrMapping/>
  </p:clrMapOvr>
  <p:transition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8051" y="1474094"/>
            <a:ext cx="10044113" cy="686865"/>
          </a:xfrm>
        </p:spPr>
        <p:txBody>
          <a:bodyPr>
            <a:normAutofit fontScale="90000"/>
          </a:bodyPr>
          <a:lstStyle/>
          <a:p>
            <a:pPr algn="l"/>
            <a:r>
              <a:rPr lang="pt-BR" dirty="0">
                <a:latin typeface="Arial Black" panose="020B0A04020102020204" pitchFamily="34" charset="0"/>
              </a:rPr>
              <a:t>Subjeções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08051" y="2424879"/>
            <a:ext cx="10044113" cy="4142906"/>
          </a:xfrm>
        </p:spPr>
        <p:txBody>
          <a:bodyPr/>
          <a:lstStyle/>
          <a:p>
            <a:pPr marL="0" indent="0">
              <a:buNone/>
            </a:pPr>
            <a:r>
              <a:rPr lang="pt-BR" sz="3295" i="1" dirty="0">
                <a:latin typeface="Arial" panose="020B0604020202020204" pitchFamily="34" charset="0"/>
                <a:cs typeface="Arial" panose="020B0604020202020204" pitchFamily="34" charset="0"/>
              </a:rPr>
              <a:t>“Que o mel é doce é coisa </a:t>
            </a:r>
          </a:p>
          <a:p>
            <a:pPr marL="0" indent="0">
              <a:buNone/>
            </a:pPr>
            <a:r>
              <a:rPr lang="pt-BR" sz="3295" i="1" dirty="0">
                <a:latin typeface="Arial" panose="020B0604020202020204" pitchFamily="34" charset="0"/>
                <a:cs typeface="Arial" panose="020B0604020202020204" pitchFamily="34" charset="0"/>
              </a:rPr>
              <a:t>que me nego a afirmar,</a:t>
            </a:r>
          </a:p>
          <a:p>
            <a:pPr marL="0" indent="0">
              <a:buNone/>
            </a:pPr>
            <a:r>
              <a:rPr lang="pt-BR" sz="3295" i="1" dirty="0">
                <a:latin typeface="Arial" panose="020B0604020202020204" pitchFamily="34" charset="0"/>
                <a:cs typeface="Arial" panose="020B0604020202020204" pitchFamily="34" charset="0"/>
              </a:rPr>
              <a:t>mas que parece doce, </a:t>
            </a:r>
          </a:p>
          <a:p>
            <a:pPr marL="0" indent="0">
              <a:buNone/>
            </a:pPr>
            <a:r>
              <a:rPr lang="pt-BR" sz="3295" i="1" dirty="0">
                <a:latin typeface="Arial" panose="020B0604020202020204" pitchFamily="34" charset="0"/>
                <a:cs typeface="Arial" panose="020B0604020202020204" pitchFamily="34" charset="0"/>
              </a:rPr>
              <a:t>isso eu afirmo plenamente!”</a:t>
            </a:r>
          </a:p>
          <a:p>
            <a:pPr marL="0" indent="0">
              <a:buNone/>
            </a:pPr>
            <a:endParaRPr lang="pt-BR" sz="3295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pt-BR" sz="2197" dirty="0">
                <a:latin typeface="Arial" panose="020B0604020202020204" pitchFamily="34" charset="0"/>
                <a:cs typeface="Arial" panose="020B0604020202020204" pitchFamily="34" charset="0"/>
              </a:rPr>
              <a:t>Raul Seixas, 1972</a:t>
            </a:r>
          </a:p>
          <a:p>
            <a:pPr marL="0" indent="0">
              <a:buNone/>
            </a:pPr>
            <a:endParaRPr lang="pt-BR" sz="3295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pt-BR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766" y="192187"/>
            <a:ext cx="6152297" cy="627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33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45659" cy="2035480"/>
          </a:xfrm>
          <a:prstGeom prst="rect">
            <a:avLst/>
          </a:prstGeom>
        </p:spPr>
      </p:pic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D97FD89-3FA6-4231-95DD-396BFD2CC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            </a:t>
            </a:r>
            <a:br>
              <a:rPr lang="pt-BR" dirty="0"/>
            </a:br>
            <a:br>
              <a:rPr lang="pt-BR" dirty="0"/>
            </a:br>
            <a:br>
              <a:rPr lang="pt-BR" dirty="0"/>
            </a:br>
            <a:r>
              <a:rPr lang="pt-BR" dirty="0"/>
              <a:t>              </a:t>
            </a:r>
            <a:r>
              <a:rPr lang="pt-BR" sz="2800" dirty="0"/>
              <a:t>+ Rendimentos e – erros               Dirija simultaneamente a um</a:t>
            </a:r>
            <a:br>
              <a:rPr lang="pt-BR" sz="2800" dirty="0"/>
            </a:br>
            <a:r>
              <a:rPr lang="pt-BR" sz="2800" dirty="0"/>
              <a:t>                    resultado                  Qualquer resultado de um negócio</a:t>
            </a:r>
            <a:br>
              <a:rPr lang="pt-BR" sz="2800" dirty="0"/>
            </a:br>
            <a:r>
              <a:rPr lang="pt-BR" sz="2800" dirty="0"/>
              <a:t>                    definitivo.</a:t>
            </a:r>
            <a:br>
              <a:rPr lang="pt-BR" sz="2800" dirty="0"/>
            </a:br>
            <a:r>
              <a:rPr lang="pt-BR" sz="2800" dirty="0"/>
              <a:t>                   </a:t>
            </a:r>
            <a:br>
              <a:rPr lang="pt-BR" dirty="0"/>
            </a:br>
            <a:r>
              <a:rPr lang="pt-BR" dirty="0"/>
              <a:t>    </a:t>
            </a:r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E024D764-065B-4CF4-81EF-987F93CEC88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pt-BR" sz="1700" b="1" dirty="0"/>
          </a:p>
          <a:p>
            <a:pPr marL="0" indent="0">
              <a:buNone/>
            </a:pPr>
            <a:r>
              <a:rPr lang="pt-BR" sz="1700" b="1" dirty="0"/>
              <a:t>                                     </a:t>
            </a:r>
            <a:r>
              <a:rPr lang="pt-BR" sz="2000" b="1" dirty="0"/>
              <a:t>Eficiência</a:t>
            </a:r>
          </a:p>
          <a:p>
            <a:r>
              <a:rPr lang="pt-BR" sz="1700" b="1" dirty="0"/>
              <a:t>1</a:t>
            </a:r>
            <a:r>
              <a:rPr lang="pt-BR" sz="1700" dirty="0"/>
              <a:t>. poder, capacidade de ser efetivo; efetividade, eficácia.</a:t>
            </a:r>
          </a:p>
          <a:p>
            <a:r>
              <a:rPr lang="pt-BR" sz="1700" b="1" dirty="0"/>
              <a:t>2</a:t>
            </a:r>
            <a:r>
              <a:rPr lang="pt-BR" sz="1700" dirty="0"/>
              <a:t>. virtude ou característica de (alguém ou algo) ser competente, produtivo, de conseguir o melhor rendimento com o mínimo de erros e/ou dispêndios.</a:t>
            </a:r>
          </a:p>
          <a:p>
            <a:r>
              <a:rPr lang="pt-BR" sz="1700" dirty="0"/>
              <a:t>"a e. de uma datilógrafa"</a:t>
            </a:r>
          </a:p>
          <a:p>
            <a:pPr marL="0" indent="0">
              <a:buNone/>
            </a:pPr>
            <a:r>
              <a:rPr lang="pt-BR" sz="2000" b="1" dirty="0"/>
              <a:t>                                     Fator</a:t>
            </a:r>
          </a:p>
          <a:p>
            <a:r>
              <a:rPr lang="pt-BR" sz="1700" dirty="0">
                <a:cs typeface="Arial" panose="020B0604020202020204" pitchFamily="34" charset="0"/>
              </a:rPr>
              <a:t>1.Aquele que faz algo</a:t>
            </a:r>
          </a:p>
          <a:p>
            <a:r>
              <a:rPr lang="pt-BR" sz="1700" dirty="0">
                <a:cs typeface="Arial" panose="020B0604020202020204" pitchFamily="34" charset="0"/>
              </a:rPr>
              <a:t>2.Qualquer elemento que concorre para um resultado</a:t>
            </a:r>
          </a:p>
          <a:p>
            <a:endParaRPr lang="pt-BR" sz="3200" dirty="0"/>
          </a:p>
        </p:txBody>
      </p:sp>
      <p:sp>
        <p:nvSpPr>
          <p:cNvPr id="10" name="Espaço Reservado para Conteúdo 9">
            <a:extLst>
              <a:ext uri="{FF2B5EF4-FFF2-40B4-BE49-F238E27FC236}">
                <a16:creationId xmlns:a16="http://schemas.microsoft.com/office/drawing/2014/main" id="{E7632B36-7301-43EB-9465-E835275B41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sz="2000" dirty="0"/>
              <a:t>                            </a:t>
            </a:r>
            <a:r>
              <a:rPr lang="pt-BR" sz="2000" b="1" dirty="0"/>
              <a:t>Sucesso</a:t>
            </a:r>
          </a:p>
          <a:p>
            <a:pPr marL="342900" indent="-342900">
              <a:buAutoNum type="arabicPeriod"/>
            </a:pPr>
            <a:r>
              <a:rPr lang="pt-BR" sz="1600" dirty="0"/>
              <a:t>Aquilo que sucede; acontecimento; fato; ocorrência.</a:t>
            </a:r>
          </a:p>
          <a:p>
            <a:pPr marL="342900" indent="-342900">
              <a:buAutoNum type="arabicPeriod"/>
            </a:pPr>
            <a:r>
              <a:rPr lang="pt-BR" sz="1600" dirty="0"/>
              <a:t>Qualquer resultado de um negócio, de um empreendimento;</a:t>
            </a:r>
          </a:p>
          <a:p>
            <a:pPr marL="0" indent="0">
              <a:buNone/>
            </a:pPr>
            <a:r>
              <a:rPr lang="pt-BR" sz="1600" dirty="0"/>
              <a:t>                                   </a:t>
            </a:r>
            <a:r>
              <a:rPr lang="pt-BR" sz="2000" b="1" dirty="0"/>
              <a:t>Decisivo</a:t>
            </a:r>
          </a:p>
          <a:p>
            <a:pPr marL="342900" indent="-342900">
              <a:buAutoNum type="arabicPeriod"/>
            </a:pPr>
            <a:r>
              <a:rPr lang="pt-BR" sz="1600" dirty="0"/>
              <a:t>Relativo a ou em que há ou ouve decisão;</a:t>
            </a:r>
          </a:p>
          <a:p>
            <a:pPr marL="342900" indent="-342900">
              <a:buAutoNum type="arabicPeriod"/>
            </a:pPr>
            <a:r>
              <a:rPr lang="pt-BR" sz="1600" dirty="0"/>
              <a:t>Que dá solução, decide, definitivo;</a:t>
            </a:r>
          </a:p>
          <a:p>
            <a:pPr marL="0" indent="0">
              <a:buNone/>
            </a:pPr>
            <a:endParaRPr lang="pt-BR" sz="1600" dirty="0"/>
          </a:p>
          <a:p>
            <a:pPr marL="0" indent="0">
              <a:buNone/>
            </a:pPr>
            <a:r>
              <a:rPr lang="pt-BR" sz="1600" dirty="0"/>
              <a:t>                           </a:t>
            </a:r>
            <a:r>
              <a:rPr lang="pt-BR" sz="2000" b="1" dirty="0"/>
              <a:t>Competitividade</a:t>
            </a:r>
          </a:p>
          <a:p>
            <a:pPr marL="0" indent="0">
              <a:buNone/>
            </a:pPr>
            <a:r>
              <a:rPr lang="pt-BR" sz="1600" dirty="0"/>
              <a:t>    1 Qualidade do que ou de quem é competitivo</a:t>
            </a:r>
          </a:p>
          <a:p>
            <a:pPr marL="0" indent="0">
              <a:buNone/>
            </a:pPr>
            <a:endParaRPr lang="pt-BR" sz="1600" dirty="0"/>
          </a:p>
          <a:p>
            <a:pPr marL="0" indent="0">
              <a:buNone/>
            </a:pPr>
            <a:r>
              <a:rPr lang="pt-BR" sz="1600" dirty="0"/>
              <a:t>O Competitivo participa da competição  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C3F0039-0151-4C24-8CCB-7403DF641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170631"/>
            <a:ext cx="825867" cy="1034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altLang="pt-B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pt-BR" altLang="pt-BR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altLang="pt-B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</a:t>
            </a:r>
            <a:endParaRPr kumimoji="0" lang="pt-BR" altLang="pt-B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623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NoteQual01\Desktop\fund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540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91544" y="260648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>
                <a:solidFill>
                  <a:schemeClr val="tx1"/>
                </a:solidFill>
              </a:rPr>
              <a:t>Cronograma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91544" y="1916832"/>
            <a:ext cx="8229600" cy="4709160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pt-BR" dirty="0">
                <a:solidFill>
                  <a:schemeClr val="bg1"/>
                </a:solidFill>
              </a:rPr>
              <a:t>Elabore um cronograma para e IMPLANTE UMA GESTÃO TRIBUTÁRIA EFICIÊNTE PARA SEU CLIENTE.</a:t>
            </a:r>
          </a:p>
          <a:p>
            <a:pPr marL="137160" indent="0">
              <a:buNone/>
            </a:pPr>
            <a:endParaRPr lang="pt-BR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pt-BR" dirty="0">
                <a:solidFill>
                  <a:schemeClr val="bg1"/>
                </a:solidFill>
              </a:rPr>
              <a:t>“Quem tenta ajudar uma borboleta a sair do casulo a mata.</a:t>
            </a:r>
          </a:p>
          <a:p>
            <a:pPr marL="137160" indent="0">
              <a:buNone/>
            </a:pPr>
            <a:r>
              <a:rPr lang="pt-BR" dirty="0">
                <a:solidFill>
                  <a:schemeClr val="bg1"/>
                </a:solidFill>
              </a:rPr>
              <a:t>Quem tenta ajudar um broto a sair da semente o destrói.</a:t>
            </a:r>
          </a:p>
          <a:p>
            <a:pPr marL="137160" indent="0">
              <a:buNone/>
            </a:pPr>
            <a:r>
              <a:rPr lang="pt-BR" dirty="0">
                <a:solidFill>
                  <a:schemeClr val="bg1"/>
                </a:solidFill>
              </a:rPr>
              <a:t>Há certas coisas que não podem ser ajudadas.</a:t>
            </a:r>
          </a:p>
          <a:p>
            <a:pPr marL="137160" indent="0">
              <a:buNone/>
            </a:pPr>
            <a:r>
              <a:rPr lang="pt-BR" dirty="0">
                <a:solidFill>
                  <a:schemeClr val="bg1"/>
                </a:solidFill>
              </a:rPr>
              <a:t>Tem que acontecer de dentro pra fora.”</a:t>
            </a:r>
          </a:p>
          <a:p>
            <a:pPr marL="137160" indent="0">
              <a:buNone/>
            </a:pPr>
            <a:endParaRPr lang="pt-BR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pt-BR" dirty="0">
                <a:solidFill>
                  <a:schemeClr val="bg1"/>
                </a:solidFill>
              </a:rPr>
              <a:t>Rubem Alves</a:t>
            </a:r>
          </a:p>
          <a:p>
            <a:pPr marL="137160" indent="0">
              <a:buNone/>
            </a:pPr>
            <a:endParaRPr lang="pt-BR" dirty="0">
              <a:solidFill>
                <a:schemeClr val="bg1"/>
              </a:solidFill>
            </a:endParaRPr>
          </a:p>
          <a:p>
            <a:pPr marL="137160" indent="0" algn="just">
              <a:buNone/>
            </a:pPr>
            <a:endParaRPr lang="pt-BR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marL="137160" indent="0" algn="just">
              <a:buNone/>
            </a:pPr>
            <a:endParaRPr lang="pt-BR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marL="137160" indent="0" algn="just">
              <a:buNone/>
            </a:pPr>
            <a:r>
              <a:rPr lang="pt-BR" dirty="0">
                <a:latin typeface="Times New Roman"/>
                <a:ea typeface="Times New Roman"/>
              </a:rPr>
              <a:t> </a:t>
            </a:r>
          </a:p>
          <a:p>
            <a:pPr marL="137160" indent="0">
              <a:buNone/>
            </a:pPr>
            <a:endParaRPr lang="pt-BR" dirty="0">
              <a:solidFill>
                <a:schemeClr val="bg1"/>
              </a:solidFill>
              <a:latin typeface="Times New Roman"/>
            </a:endParaRPr>
          </a:p>
          <a:p>
            <a:pPr marL="137160" indent="0">
              <a:buNone/>
            </a:pPr>
            <a:endParaRPr lang="pt-BR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026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0BB0623-9CD4-4431-8C69-7D59BE326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           </a:t>
            </a:r>
            <a:br>
              <a:rPr lang="pt-BR" dirty="0"/>
            </a:br>
            <a:r>
              <a:rPr lang="pt-BR" dirty="0"/>
              <a:t>            </a:t>
            </a:r>
            <a:r>
              <a:rPr lang="pt-BR" sz="2400" dirty="0"/>
              <a:t>eu sou </a:t>
            </a:r>
            <a:r>
              <a:rPr lang="pt-BR" dirty="0"/>
              <a:t>Valmir Rodrigues da Silva, </a:t>
            </a:r>
            <a:r>
              <a:rPr lang="pt-BR" sz="2800" dirty="0"/>
              <a:t>meu e-mail é </a:t>
            </a:r>
            <a:br>
              <a:rPr lang="pt-BR" sz="2800" dirty="0"/>
            </a:br>
            <a:r>
              <a:rPr lang="pt-BR" sz="2800" dirty="0"/>
              <a:t>                   </a:t>
            </a:r>
            <a:r>
              <a:rPr lang="pt-BR" sz="2800" dirty="0">
                <a:hlinkClick r:id="rId3"/>
              </a:rPr>
              <a:t>Valmir@q21.com.br</a:t>
            </a:r>
            <a:r>
              <a:rPr lang="pt-BR" sz="2800" dirty="0"/>
              <a:t>, Sou Contador com muito orgulho, minha fan             </a:t>
            </a:r>
            <a:br>
              <a:rPr lang="pt-BR" sz="2800" dirty="0"/>
            </a:br>
            <a:r>
              <a:rPr lang="pt-BR" sz="2800" dirty="0"/>
              <a:t>                   </a:t>
            </a:r>
            <a:r>
              <a:rPr lang="pt-BR" sz="2800" dirty="0" err="1"/>
              <a:t>page</a:t>
            </a:r>
            <a:r>
              <a:rPr lang="pt-BR" sz="2800" dirty="0"/>
              <a:t> é PAPO DE EMPRESÁRIO</a:t>
            </a:r>
            <a:r>
              <a:rPr lang="pt-BR" sz="2800"/>
              <a:t>, somos </a:t>
            </a:r>
            <a:r>
              <a:rPr lang="pt-BR" sz="2800" dirty="0"/>
              <a:t>empresários, que </a:t>
            </a:r>
            <a:r>
              <a:rPr lang="pt-BR" sz="2800"/>
              <a:t>tal curtir</a:t>
            </a:r>
            <a:r>
              <a:rPr lang="pt-BR" sz="2800" dirty="0"/>
              <a:t>.</a:t>
            </a:r>
            <a:endParaRPr lang="pt-BR" dirty="0"/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0E57AD71-D360-443B-8922-2C24E0A6C9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730" y="2400604"/>
            <a:ext cx="10124661" cy="3581261"/>
          </a:xfrm>
        </p:spPr>
      </p:pic>
    </p:spTree>
    <p:extLst>
      <p:ext uri="{BB962C8B-B14F-4D97-AF65-F5344CB8AC3E}">
        <p14:creationId xmlns:p14="http://schemas.microsoft.com/office/powerpoint/2010/main" val="1649125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6A777CE-B881-4386-A3A8-6403AC5A0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então a palavra é?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8F3374A-F1FC-4CAD-9E14-2EFEDB3E4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t-BR" sz="6000" b="1" i="1" dirty="0"/>
              <a:t>    EFICIÊNCIA</a:t>
            </a:r>
          </a:p>
          <a:p>
            <a:endParaRPr lang="pt-BR" sz="6000" b="1" i="1" dirty="0"/>
          </a:p>
          <a:p>
            <a:pPr marL="0" indent="0">
              <a:buNone/>
            </a:pPr>
            <a:r>
              <a:rPr lang="pt-BR" sz="4000" b="1" i="1" dirty="0"/>
              <a:t>+ Rendimentos   e</a:t>
            </a:r>
          </a:p>
          <a:p>
            <a:endParaRPr lang="pt-BR" sz="4000" b="1" i="1" dirty="0"/>
          </a:p>
          <a:p>
            <a:pPr marL="0" indent="0">
              <a:buNone/>
            </a:pPr>
            <a:r>
              <a:rPr lang="pt-BR" sz="4000" b="1" i="1" dirty="0"/>
              <a:t>                                        - (menos) ERRO</a:t>
            </a:r>
          </a:p>
        </p:txBody>
      </p:sp>
    </p:spTree>
    <p:extLst>
      <p:ext uri="{BB962C8B-B14F-4D97-AF65-F5344CB8AC3E}">
        <p14:creationId xmlns:p14="http://schemas.microsoft.com/office/powerpoint/2010/main" val="3584032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250458"/>
            <a:ext cx="11160125" cy="627757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7136449" y="2286832"/>
            <a:ext cx="4356518" cy="2232025"/>
          </a:xfrm>
        </p:spPr>
        <p:txBody>
          <a:bodyPr>
            <a:noAutofit/>
          </a:bodyPr>
          <a:lstStyle/>
          <a:p>
            <a:pPr algn="l"/>
            <a:r>
              <a:rPr lang="pt-BR" sz="4394" dirty="0">
                <a:latin typeface="Arial Black" panose="020B0A04020102020204" pitchFamily="34" charset="0"/>
              </a:rPr>
              <a:t>O QUE NOS ATRAPALHA?</a:t>
            </a:r>
            <a:br>
              <a:rPr lang="pt-BR" sz="4394" dirty="0">
                <a:latin typeface="Arial Black" panose="020B0A04020102020204" pitchFamily="34" charset="0"/>
              </a:rPr>
            </a:br>
            <a:r>
              <a:rPr lang="pt-BR" sz="4394" dirty="0">
                <a:latin typeface="Arial Black" panose="020B0A04020102020204" pitchFamily="34" charset="0"/>
              </a:rPr>
              <a:t>OS PARADIGMAS</a:t>
            </a:r>
            <a:br>
              <a:rPr lang="pt-BR" sz="4394" dirty="0">
                <a:latin typeface="Arial Black" panose="020B0A04020102020204" pitchFamily="34" charset="0"/>
              </a:rPr>
            </a:br>
            <a:r>
              <a:rPr lang="pt-BR" sz="1400" dirty="0">
                <a:latin typeface="Arial Black" panose="020B0A04020102020204" pitchFamily="34" charset="0"/>
              </a:rPr>
              <a:t>MODELO PADRÃO.</a:t>
            </a:r>
            <a:endParaRPr lang="pt-BR" sz="4394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813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6FE0E15-CE58-4A19-AAFC-3A50E748C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o </a:t>
            </a:r>
            <a:r>
              <a:rPr lang="pt-BR"/>
              <a:t>que atrapalha</a:t>
            </a:r>
            <a:r>
              <a:rPr lang="pt-BR" dirty="0"/>
              <a:t>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F1BE102-5F4B-4676-9400-922CDBE6A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O numero excessivo de leis (</a:t>
            </a:r>
            <a:r>
              <a:rPr lang="pt-BR" sz="1600" dirty="0"/>
              <a:t>segundo o IBPT </a:t>
            </a:r>
            <a:r>
              <a:rPr lang="pt-BR" dirty="0"/>
              <a:t>) o Brasil edita 800 normas por dia, somando 5,4 milhões desde a constituição de 1988, destes 363.779 são normas tributárias, somente 4,13% das normas não sofreram mudanças.</a:t>
            </a:r>
          </a:p>
          <a:p>
            <a:r>
              <a:rPr lang="pt-BR" dirty="0"/>
              <a:t>Redação confusa das leis </a:t>
            </a:r>
            <a:r>
              <a:rPr lang="pt-BR" sz="2000" u="sng" dirty="0"/>
              <a:t>Decreto nº 30.691/52 Art. 475. Entende-se por leite, sem outra especificação, o produto oriundo da ordenha completa, ininterrupta, em condições de higiene, de vacas sadias, bem alimentadas e descansadas.</a:t>
            </a:r>
          </a:p>
          <a:p>
            <a:endParaRPr lang="pt-BR" sz="2000" dirty="0"/>
          </a:p>
          <a:p>
            <a:endParaRPr lang="pt-BR" sz="2000" dirty="0"/>
          </a:p>
          <a:p>
            <a:r>
              <a:rPr lang="pt-BR" sz="2000" dirty="0"/>
              <a:t>O sistema tributário brasileiro “cada vez mais se parece com as populares telenovelas do País”, por ser “enrolado”, “cômico” e “incrivelmente difícil de seguir”. Financial Times </a:t>
            </a:r>
            <a:endParaRPr lang="pt-BR" sz="2000" u="sng" dirty="0"/>
          </a:p>
        </p:txBody>
      </p:sp>
    </p:spTree>
    <p:extLst>
      <p:ext uri="{BB962C8B-B14F-4D97-AF65-F5344CB8AC3E}">
        <p14:creationId xmlns:p14="http://schemas.microsoft.com/office/powerpoint/2010/main" val="613812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2" descr="cid:image001.jpg@01D270B2.A81454C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035" y="5981867"/>
            <a:ext cx="2182813" cy="761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6A51D6D-944B-4464-AD74-67C26FB04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          Exemplo?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9337D22-74FE-4066-9905-07407B900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  <a:p>
            <a:r>
              <a:rPr lang="pt-BR" dirty="0"/>
              <a:t>Cadastro da classificação fiscal dos produtos correto</a:t>
            </a:r>
          </a:p>
          <a:p>
            <a:r>
              <a:rPr lang="pt-BR" dirty="0"/>
              <a:t>Cadastro do CST correto</a:t>
            </a:r>
          </a:p>
          <a:p>
            <a:r>
              <a:rPr lang="pt-BR" dirty="0"/>
              <a:t>Cadastro do CFOP correto</a:t>
            </a:r>
          </a:p>
          <a:p>
            <a:r>
              <a:rPr lang="pt-BR" dirty="0"/>
              <a:t>Cadastro de Clientes Correto</a:t>
            </a:r>
          </a:p>
        </p:txBody>
      </p:sp>
    </p:spTree>
    <p:extLst>
      <p:ext uri="{BB962C8B-B14F-4D97-AF65-F5344CB8AC3E}">
        <p14:creationId xmlns:p14="http://schemas.microsoft.com/office/powerpoint/2010/main" val="2995350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115" y="0"/>
            <a:ext cx="9127773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75520" y="271263"/>
            <a:ext cx="8929718" cy="1143000"/>
          </a:xfrm>
        </p:spPr>
        <p:txBody>
          <a:bodyPr>
            <a:noAutofit/>
          </a:bodyPr>
          <a:lstStyle/>
          <a:p>
            <a:r>
              <a:rPr lang="pt-BR" sz="5400" dirty="0">
                <a:ln w="31550" cmpd="sng">
                  <a:noFill/>
                  <a:prstDash val="solid"/>
                </a:ln>
                <a:solidFill>
                  <a:srgbClr val="3C8396"/>
                </a:solidFill>
                <a:latin typeface="Impact" panose="020B0806030902050204" pitchFamily="34" charset="0"/>
              </a:rPr>
              <a:t>Nota Fiscal Eletrônica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933999" y="2299186"/>
            <a:ext cx="3816424" cy="3630389"/>
          </a:xfrm>
        </p:spPr>
        <p:txBody>
          <a:bodyPr>
            <a:normAutofit/>
          </a:bodyPr>
          <a:lstStyle/>
          <a:p>
            <a:r>
              <a:rPr lang="pt-BR" b="1" dirty="0">
                <a:ln w="2222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Classificação Fiscal ou NCM</a:t>
            </a:r>
            <a:endParaRPr lang="pt-BR" sz="1200" b="1" dirty="0">
              <a:ln w="2222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dirty="0">
                <a:ln w="2222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CST – Código de Situação Tributária</a:t>
            </a:r>
            <a:endParaRPr lang="pt-BR" sz="1200" b="1" dirty="0">
              <a:ln w="2222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dirty="0">
                <a:ln w="2222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CFOP</a:t>
            </a:r>
          </a:p>
          <a:p>
            <a:r>
              <a:rPr lang="pt-BR" b="1" dirty="0">
                <a:ln w="2222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</a:p>
        </p:txBody>
      </p:sp>
      <p:pic>
        <p:nvPicPr>
          <p:cNvPr id="7" name="Espaço Reservado para Conteúdo 6" descr="screenshot.75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730282" y="1540736"/>
            <a:ext cx="4633055" cy="49685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1919538" y="1509459"/>
            <a:ext cx="2538427" cy="6333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dirty="0">
                <a:ln w="31550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Cadastros</a:t>
            </a:r>
          </a:p>
        </p:txBody>
      </p:sp>
    </p:spTree>
    <p:extLst>
      <p:ext uri="{BB962C8B-B14F-4D97-AF65-F5344CB8AC3E}">
        <p14:creationId xmlns:p14="http://schemas.microsoft.com/office/powerpoint/2010/main" val="2204774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381" y="290215"/>
            <a:ext cx="8355240" cy="6277570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1907271" y="1048599"/>
            <a:ext cx="7951589" cy="635657"/>
          </a:xfrm>
        </p:spPr>
        <p:txBody>
          <a:bodyPr>
            <a:noAutofit/>
          </a:bodyPr>
          <a:lstStyle/>
          <a:p>
            <a:r>
              <a:rPr lang="pt-BR" b="1" dirty="0">
                <a:ln w="17780" cmpd="sng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Eras Bold ITC" pitchFamily="34" charset="0"/>
              </a:rPr>
              <a:t>PARE DE ACHAR QUE A EMPRESA NÃO PRECISA DE CONTABILIDADE.</a:t>
            </a:r>
            <a:endParaRPr lang="pt-BR" b="1" dirty="0">
              <a:ln w="17780" cmpd="sng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Eras Bold ITC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437632" y="2044815"/>
            <a:ext cx="7580061" cy="144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394" spc="-137" dirty="0">
                <a:latin typeface="Arial" panose="020B0604020202020204" pitchFamily="34" charset="0"/>
                <a:cs typeface="Arial" panose="020B0604020202020204" pitchFamily="34" charset="0"/>
              </a:rPr>
              <a:t>Contabilidade não é conta, conta, conta.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423063" y="3713950"/>
            <a:ext cx="7556108" cy="2797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394" spc="-137" dirty="0">
                <a:latin typeface="Arial" panose="020B0604020202020204" pitchFamily="34" charset="0"/>
                <a:cs typeface="Arial" panose="020B0604020202020204" pitchFamily="34" charset="0"/>
              </a:rPr>
              <a:t>Contabilidade é: </a:t>
            </a:r>
          </a:p>
          <a:p>
            <a:pPr algn="ctr"/>
            <a:r>
              <a:rPr lang="pt-BR" sz="4394" b="1" spc="-137" dirty="0">
                <a:latin typeface="Arial" panose="020B0604020202020204" pitchFamily="34" charset="0"/>
                <a:cs typeface="Arial" panose="020B0604020202020204" pitchFamily="34" charset="0"/>
              </a:rPr>
              <a:t>Conte-me sua história de uma forma diferente.</a:t>
            </a:r>
          </a:p>
          <a:p>
            <a:endParaRPr lang="pt-BR" sz="4394" spc="-137" dirty="0"/>
          </a:p>
        </p:txBody>
      </p:sp>
    </p:spTree>
    <p:extLst>
      <p:ext uri="{BB962C8B-B14F-4D97-AF65-F5344CB8AC3E}">
        <p14:creationId xmlns:p14="http://schemas.microsoft.com/office/powerpoint/2010/main" val="1685608981"/>
      </p:ext>
    </p:extLst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-524173"/>
            <a:ext cx="11160125" cy="7440084"/>
          </a:xfr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58568" y="1142306"/>
            <a:ext cx="4484995" cy="4788297"/>
          </a:xfrm>
        </p:spPr>
        <p:txBody>
          <a:bodyPr>
            <a:normAutofit/>
          </a:bodyPr>
          <a:lstStyle/>
          <a:p>
            <a:r>
              <a:rPr lang="pt-BR" sz="4943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 contabilidade </a:t>
            </a:r>
            <a:br>
              <a:rPr lang="pt-BR" sz="4943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4943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a linguagem dos negócios”</a:t>
            </a:r>
            <a:br>
              <a:rPr lang="pt-BR" sz="4943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2563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Warren Buffett</a:t>
            </a:r>
            <a:endParaRPr lang="pt-BR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4537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598</Words>
  <Application>Microsoft Office PowerPoint</Application>
  <PresentationFormat>Widescreen</PresentationFormat>
  <Paragraphs>137</Paragraphs>
  <Slides>21</Slides>
  <Notes>3</Notes>
  <HiddenSlides>0</HiddenSlides>
  <MMClips>0</MMClips>
  <ScaleCrop>false</ScaleCrop>
  <HeadingPairs>
    <vt:vector size="8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31" baseType="lpstr">
      <vt:lpstr>Arial</vt:lpstr>
      <vt:lpstr>Arial Black</vt:lpstr>
      <vt:lpstr>Calibri</vt:lpstr>
      <vt:lpstr>Calibri Light</vt:lpstr>
      <vt:lpstr>Eras Bold ITC</vt:lpstr>
      <vt:lpstr>Gotham Medium</vt:lpstr>
      <vt:lpstr>Impact</vt:lpstr>
      <vt:lpstr>Times New Roman</vt:lpstr>
      <vt:lpstr>Tema do Office</vt:lpstr>
      <vt:lpstr>Acrobat Document</vt:lpstr>
      <vt:lpstr>                     GESTÃO TRIBUTÁRIA COMO FATOR DE COMPETITIVIDADE EMPRESARIAL  </vt:lpstr>
      <vt:lpstr>                             + Rendimentos e – erros               Dirija simultaneamente a um                     resultado                  Qualquer resultado de um negócio                     definitivo.                         </vt:lpstr>
      <vt:lpstr>            então a palavra é?</vt:lpstr>
      <vt:lpstr>O QUE NOS ATRAPALHA? OS PARADIGMAS MODELO PADRÃO.</vt:lpstr>
      <vt:lpstr>            o que atrapalha?</vt:lpstr>
      <vt:lpstr>            Exemplo?</vt:lpstr>
      <vt:lpstr>Nota Fiscal Eletrônica</vt:lpstr>
      <vt:lpstr>PARE DE ACHAR QUE A EMPRESA NÃO PRECISA DE CONTABILIDADE.</vt:lpstr>
      <vt:lpstr>“A contabilidade  é a linguagem dos negócios”  Warren Buffett</vt:lpstr>
      <vt:lpstr>Tudo no escuro</vt:lpstr>
      <vt:lpstr>Apresentação do PowerPoint</vt:lpstr>
      <vt:lpstr>Apresentação do PowerPoint</vt:lpstr>
      <vt:lpstr>Apresentação do PowerPoint</vt:lpstr>
      <vt:lpstr>Apresentação do PowerPoint</vt:lpstr>
      <vt:lpstr>                        Falta de amadurecimento dos empresários</vt:lpstr>
      <vt:lpstr>            NOVO MODELO</vt:lpstr>
      <vt:lpstr>                        Só teremos o sucesso que tanto queremos se:</vt:lpstr>
      <vt:lpstr>Verifique se a tributação atual é a melhor opção, ou se pode melhorar reduzindo o impacto tributário sobre o negócio.</vt:lpstr>
      <vt:lpstr>Subjeções</vt:lpstr>
      <vt:lpstr>Cronograma</vt:lpstr>
      <vt:lpstr>                        eu sou Valmir Rodrigues da Silva, meu e-mail é                     Valmir@q21.com.br, Sou Contador com muito orgulho, minha fan                                 page é PAPO DE EMPRESÁRIO, somos empresários, que tal curtir.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davidson</dc:creator>
  <cp:lastModifiedBy>Usuário</cp:lastModifiedBy>
  <cp:revision>29</cp:revision>
  <dcterms:created xsi:type="dcterms:W3CDTF">2017-08-11T14:46:06Z</dcterms:created>
  <dcterms:modified xsi:type="dcterms:W3CDTF">2017-10-06T12:38:24Z</dcterms:modified>
</cp:coreProperties>
</file>